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61" r:id="rId3"/>
  </p:sldMasterIdLst>
  <p:notesMasterIdLst>
    <p:notesMasterId r:id="rId36"/>
  </p:notesMasterIdLst>
  <p:handoutMasterIdLst>
    <p:handoutMasterId r:id="rId37"/>
  </p:handoutMasterIdLst>
  <p:sldIdLst>
    <p:sldId id="264" r:id="rId4"/>
    <p:sldId id="263" r:id="rId5"/>
    <p:sldId id="260" r:id="rId6"/>
    <p:sldId id="266" r:id="rId7"/>
    <p:sldId id="267" r:id="rId8"/>
    <p:sldId id="268" r:id="rId9"/>
    <p:sldId id="265" r:id="rId10"/>
    <p:sldId id="274" r:id="rId11"/>
    <p:sldId id="270" r:id="rId12"/>
    <p:sldId id="277" r:id="rId13"/>
    <p:sldId id="272" r:id="rId14"/>
    <p:sldId id="273" r:id="rId15"/>
    <p:sldId id="269" r:id="rId16"/>
    <p:sldId id="276" r:id="rId17"/>
    <p:sldId id="279" r:id="rId18"/>
    <p:sldId id="280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3" r:id="rId30"/>
    <p:sldId id="292" r:id="rId31"/>
    <p:sldId id="294" r:id="rId32"/>
    <p:sldId id="295" r:id="rId33"/>
    <p:sldId id="296" r:id="rId34"/>
    <p:sldId id="297" r:id="rId35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  <a:srgbClr val="D26E2B"/>
    <a:srgbClr val="B6322E"/>
    <a:srgbClr val="5F5F5F"/>
    <a:srgbClr val="4D4D4D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8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6AE2B-CD24-4552-B65F-65BB179E4BB4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C1C28-BA5F-46C5-999B-81AD737EF4A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095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82C05-D923-4700-B6A8-51282BA6D92F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667F5-5F2F-469B-8C20-7A9FE975C0E6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Tijdelijke aanduiding voor koptekst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93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0A9ABD-67D6-44DB-A6A9-EE1C6239822F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A62F91-0789-4269-829E-EA3AFF8DB657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Tijdelijke aanduiding voor titel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z="280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Klik om de stijl te bewerken</a:t>
            </a:r>
            <a:endParaRPr lang="nl-BE" sz="2800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Tijdelijke aanduiding voor tekst 2"/>
          <p:cNvSpPr>
            <a:spLocks noGrp="1"/>
          </p:cNvSpPr>
          <p:nvPr>
            <p:ph idx="1"/>
          </p:nvPr>
        </p:nvSpPr>
        <p:spPr>
          <a:xfrm>
            <a:off x="1331640" y="2204864"/>
            <a:ext cx="7355160" cy="3633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z="24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Klik om de modelstijlen te bewerken</a:t>
            </a:r>
          </a:p>
          <a:p>
            <a:pPr lvl="1"/>
            <a:r>
              <a:rPr lang="nl-NL" sz="24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Tweede niveau</a:t>
            </a:r>
          </a:p>
          <a:p>
            <a:pPr lvl="2"/>
            <a:r>
              <a:rPr lang="nl-NL" sz="24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Derde niveau</a:t>
            </a:r>
          </a:p>
          <a:p>
            <a:pPr lvl="3"/>
            <a:r>
              <a:rPr lang="nl-NL" sz="24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Vierde niveau</a:t>
            </a:r>
          </a:p>
          <a:p>
            <a:pPr lvl="4"/>
            <a:r>
              <a:rPr lang="nl-NL" sz="24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19267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0A9ABD-67D6-44DB-A6A9-EE1C6239822F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A62F91-0789-4269-829E-EA3AFF8DB6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8912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0A9ABD-67D6-44DB-A6A9-EE1C6239822F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A62F91-0789-4269-829E-EA3AFF8DB6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9363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0A9ABD-67D6-44DB-A6A9-EE1C6239822F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A62F91-0789-4269-829E-EA3AFF8DB6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4409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52872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9ABD-67D6-44DB-A6A9-EE1C6239822F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A62F91-0789-4269-829E-EA3AFF8DB6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74372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FEE9-EDF4-4FD2-9DFB-F15F67206AC1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39ED-8B66-433D-B1B4-E5FDECA9B2C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767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FEE9-EDF4-4FD2-9DFB-F15F67206AC1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39ED-8B66-433D-B1B4-E5FDECA9B2C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67140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FEE9-EDF4-4FD2-9DFB-F15F67206AC1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39ED-8B66-433D-B1B4-E5FDECA9B2C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764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FEE9-EDF4-4FD2-9DFB-F15F67206AC1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39ED-8B66-433D-B1B4-E5FDECA9B2C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3671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FEE9-EDF4-4FD2-9DFB-F15F67206AC1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39ED-8B66-433D-B1B4-E5FDECA9B2C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550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9ABD-67D6-44DB-A6A9-EE1C6239822F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A62F91-0789-4269-829E-EA3AFF8DB6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37142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FEE9-EDF4-4FD2-9DFB-F15F67206AC1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39ED-8B66-433D-B1B4-E5FDECA9B2C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9693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FEE9-EDF4-4FD2-9DFB-F15F67206AC1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39ED-8B66-433D-B1B4-E5FDECA9B2C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1674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FEE9-EDF4-4FD2-9DFB-F15F67206AC1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39ED-8B66-433D-B1B4-E5FDECA9B2C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3475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FEE9-EDF4-4FD2-9DFB-F15F67206AC1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39ED-8B66-433D-B1B4-E5FDECA9B2C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47434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FEE9-EDF4-4FD2-9DFB-F15F67206AC1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39ED-8B66-433D-B1B4-E5FDECA9B2C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52133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FEE9-EDF4-4FD2-9DFB-F15F67206AC1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39ED-8B66-433D-B1B4-E5FDECA9B2C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46870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C1AA6-D2D7-4366-85E7-05BD418D6822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C82B-7431-49AD-B3DF-BFA3F51780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050622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C1AA6-D2D7-4366-85E7-05BD418D6822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C82B-7431-49AD-B3DF-BFA3F51780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887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C1AA6-D2D7-4366-85E7-05BD418D6822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C82B-7431-49AD-B3DF-BFA3F51780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711291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C1AA6-D2D7-4366-85E7-05BD418D6822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C82B-7431-49AD-B3DF-BFA3F51780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63038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0A9ABD-67D6-44DB-A6A9-EE1C6239822F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A62F91-0789-4269-829E-EA3AFF8DB6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67416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C1AA6-D2D7-4366-85E7-05BD418D6822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C82B-7431-49AD-B3DF-BFA3F51780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03280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C1AA6-D2D7-4366-85E7-05BD418D6822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C82B-7431-49AD-B3DF-BFA3F51780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33561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C1AA6-D2D7-4366-85E7-05BD418D6822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C82B-7431-49AD-B3DF-BFA3F51780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508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C1AA6-D2D7-4366-85E7-05BD418D6822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C82B-7431-49AD-B3DF-BFA3F51780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76670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C1AA6-D2D7-4366-85E7-05BD418D6822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C82B-7431-49AD-B3DF-BFA3F51780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55539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C1AA6-D2D7-4366-85E7-05BD418D6822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C82B-7431-49AD-B3DF-BFA3F51780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98388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C1AA6-D2D7-4366-85E7-05BD418D6822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C82B-7431-49AD-B3DF-BFA3F51780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9221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0A9ABD-67D6-44DB-A6A9-EE1C6239822F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A62F91-0789-4269-829E-EA3AFF8DB6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1805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0A9ABD-67D6-44DB-A6A9-EE1C6239822F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A62F91-0789-4269-829E-EA3AFF8DB6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3627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0A9ABD-67D6-44DB-A6A9-EE1C6239822F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A62F91-0789-4269-829E-EA3AFF8DB6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531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0A9ABD-67D6-44DB-A6A9-EE1C6239822F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A62F91-0789-4269-829E-EA3AFF8DB6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2722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0A9ABD-67D6-44DB-A6A9-EE1C6239822F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A62F91-0789-4269-829E-EA3AFF8DB6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01222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0A9ABD-67D6-44DB-A6A9-EE1C6239822F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A62F91-0789-4269-829E-EA3AFF8DB6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9797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z="28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Klik om een titel te maken</a:t>
            </a:r>
            <a:endParaRPr lang="nl-BE" sz="2800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15616" y="2204864"/>
            <a:ext cx="7571184" cy="3633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BE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Klik om een subtitel te maken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cxnSp>
        <p:nvCxnSpPr>
          <p:cNvPr id="11" name="Rechte verbindingslijn 10"/>
          <p:cNvCxnSpPr/>
          <p:nvPr/>
        </p:nvCxnSpPr>
        <p:spPr>
          <a:xfrm>
            <a:off x="467544" y="6270409"/>
            <a:ext cx="82809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0A9ABD-67D6-44DB-A6A9-EE1C6239822F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A62F91-0789-4269-829E-EA3AFF8DB657}" type="slidenum">
              <a:rPr lang="nl-BE" smtClean="0"/>
              <a:t>‹nr.›</a:t>
            </a:fld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398369"/>
            <a:ext cx="1401479" cy="2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6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73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5FEE9-EDF4-4FD2-9DFB-F15F67206AC1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239ED-8B66-433D-B1B4-E5FDECA9B2C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9685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C1AA6-D2D7-4366-85E7-05BD418D6822}" type="datetimeFigureOut">
              <a:rPr lang="nl-BE" smtClean="0"/>
              <a:t>12/09/2018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8C82B-7431-49AD-B3DF-BFA3F51780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883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simon.mortier@oost-vlaanderen.be" TargetMode="External"/><Relationship Id="rId2" Type="http://schemas.openxmlformats.org/officeDocument/2006/relationships/hyperlink" Target="mailto:leen.vandaele@oost-vlaanderen.be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els.otte@oost-vlaanderen.b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-108520" y="-99392"/>
            <a:ext cx="9433048" cy="7056784"/>
          </a:xfrm>
          <a:prstGeom prst="rect">
            <a:avLst/>
          </a:prstGeom>
          <a:solidFill>
            <a:srgbClr val="D26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532" y="-99392"/>
            <a:ext cx="9649072" cy="705678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60" y="2469974"/>
            <a:ext cx="6192688" cy="13826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9065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2746648" cy="1162050"/>
          </a:xfrm>
        </p:spPr>
        <p:txBody>
          <a:bodyPr/>
          <a:lstStyle/>
          <a:p>
            <a:r>
              <a:rPr lang="nl-BE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Oude liefde ZKT jonge redder (M/V/X)</a:t>
            </a:r>
            <a:endParaRPr lang="nl-BE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867" y="3214926"/>
            <a:ext cx="3095307" cy="2321480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746648" cy="4691063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nl-BE" sz="2400" dirty="0"/>
              <a:t>Erfgoedapp en tablet: cool!</a:t>
            </a:r>
          </a:p>
          <a:p>
            <a:pPr marL="285750" indent="-285750">
              <a:buFontTx/>
              <a:buChar char="-"/>
            </a:pPr>
            <a:r>
              <a:rPr lang="nl-BE" sz="2400" dirty="0"/>
              <a:t>De mysterieuze geurkast</a:t>
            </a:r>
          </a:p>
          <a:p>
            <a:pPr marL="285750" indent="-285750">
              <a:buFontTx/>
              <a:buChar char="-"/>
            </a:pPr>
            <a:r>
              <a:rPr lang="nl-BE" sz="2400" dirty="0"/>
              <a:t>Kubussen verbergen geurtjes</a:t>
            </a:r>
          </a:p>
          <a:p>
            <a:pPr marL="285750" indent="-285750">
              <a:buFontTx/>
              <a:buChar char="-"/>
            </a:pPr>
            <a:r>
              <a:rPr lang="nl-BE" sz="2400" dirty="0"/>
              <a:t>Woordjes zoeken</a:t>
            </a:r>
          </a:p>
          <a:p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50629"/>
            <a:ext cx="1998222" cy="266429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50630"/>
            <a:ext cx="2520280" cy="189021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573016"/>
            <a:ext cx="2376264" cy="178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5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Oude liefde ZKT jonge redder (M/V/X)</a:t>
            </a:r>
            <a:endParaRPr lang="nl-BE" sz="2400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6672"/>
            <a:ext cx="3914714" cy="5539933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Tx/>
              <a:buChar char="-"/>
            </a:pPr>
            <a:r>
              <a:rPr lang="nl-BE" sz="1800" dirty="0" smtClean="0"/>
              <a:t>Elke opdracht houdt verband met een aspect van erfgoedzorg</a:t>
            </a:r>
          </a:p>
          <a:p>
            <a:pPr marL="285750" indent="-285750">
              <a:buFontTx/>
              <a:buChar char="-"/>
            </a:pPr>
            <a:r>
              <a:rPr lang="nl-BE" sz="1800" dirty="0" smtClean="0"/>
              <a:t>Monumentenwachter inspecteert de daken</a:t>
            </a:r>
          </a:p>
          <a:p>
            <a:pPr marL="285750" indent="-285750">
              <a:buFontTx/>
              <a:buChar char="-"/>
            </a:pPr>
            <a:r>
              <a:rPr lang="nl-BE" sz="1800" dirty="0" smtClean="0"/>
              <a:t>Grafzerken reinigen doe je zo</a:t>
            </a:r>
          </a:p>
          <a:p>
            <a:pPr marL="285750" indent="-285750">
              <a:buFontTx/>
              <a:buChar char="-"/>
            </a:pPr>
            <a:r>
              <a:rPr lang="nl-BE" sz="1800" dirty="0" smtClean="0"/>
              <a:t>Schip </a:t>
            </a:r>
            <a:r>
              <a:rPr lang="nl-BE" sz="1800" dirty="0" err="1" smtClean="0"/>
              <a:t>ahoy</a:t>
            </a:r>
            <a:endParaRPr lang="nl-BE" sz="1800" dirty="0" smtClean="0"/>
          </a:p>
          <a:p>
            <a:pPr marL="285750" indent="-285750">
              <a:buFontTx/>
              <a:buChar char="-"/>
            </a:pPr>
            <a:r>
              <a:rPr lang="nl-BE" sz="1800" dirty="0" smtClean="0"/>
              <a:t>Molen opzeilen</a:t>
            </a:r>
          </a:p>
          <a:p>
            <a:pPr marL="285750" indent="-285750">
              <a:buFontTx/>
              <a:buChar char="-"/>
            </a:pPr>
            <a:r>
              <a:rPr lang="nl-BE" sz="1800" dirty="0" smtClean="0"/>
              <a:t>Wat leeft er in een bunker?</a:t>
            </a:r>
          </a:p>
          <a:p>
            <a:pPr marL="285750" indent="-285750">
              <a:buFontTx/>
              <a:buChar char="-"/>
            </a:pPr>
            <a:r>
              <a:rPr lang="nl-BE" sz="1800" dirty="0" smtClean="0"/>
              <a:t>Hoe zou jij de kerk herbestemmen</a:t>
            </a:r>
          </a:p>
          <a:p>
            <a:pPr marL="285750" indent="-285750">
              <a:buFontTx/>
              <a:buChar char="-"/>
            </a:pPr>
            <a:r>
              <a:rPr lang="nl-BE" sz="1800" dirty="0" smtClean="0"/>
              <a:t>Archeologie is ook verpakken </a:t>
            </a:r>
          </a:p>
          <a:p>
            <a:pPr marL="285750" indent="-285750">
              <a:buFontTx/>
              <a:buChar char="-"/>
            </a:pPr>
            <a:r>
              <a:rPr lang="nl-BE" sz="1800" dirty="0" smtClean="0"/>
              <a:t>Landschapselementen bespeuren door de verrekijker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5842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9444"/>
            <a:ext cx="3899846" cy="579074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056772"/>
            <a:ext cx="4538464" cy="302855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4576"/>
            <a:ext cx="4538464" cy="274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Oude liefde ZKT jonge redder (M/V/X)</a:t>
            </a:r>
            <a:endParaRPr lang="nl-BE" sz="240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nl-BE" sz="2400" dirty="0" smtClean="0"/>
              <a:t>Persoonlijk onthaal en begeleiding</a:t>
            </a:r>
          </a:p>
          <a:p>
            <a:pPr marL="285750" indent="-285750">
              <a:buFontTx/>
              <a:buChar char="-"/>
            </a:pPr>
            <a:r>
              <a:rPr lang="nl-BE" sz="2400" dirty="0" smtClean="0"/>
              <a:t>Kinderen worden op weg geholpen</a:t>
            </a:r>
          </a:p>
          <a:p>
            <a:pPr marL="285750" indent="-285750">
              <a:buFontTx/>
              <a:buChar char="-"/>
            </a:pPr>
            <a:r>
              <a:rPr lang="nl-BE" sz="2400" dirty="0" smtClean="0"/>
              <a:t>Ouders en grootouders ook ;-)</a:t>
            </a:r>
          </a:p>
          <a:p>
            <a:pPr marL="285750" indent="-285750">
              <a:buFontTx/>
              <a:buChar char="-"/>
            </a:pPr>
            <a:r>
              <a:rPr lang="nl-BE" sz="2400" dirty="0" smtClean="0"/>
              <a:t>Volwassenen helpen, maar beleven tegelijk gans de expo</a:t>
            </a:r>
          </a:p>
          <a:p>
            <a:pPr marL="285750" indent="-285750">
              <a:buFontTx/>
              <a:buChar char="-"/>
            </a:pPr>
            <a:r>
              <a:rPr lang="nl-BE" sz="2400" dirty="0" smtClean="0"/>
              <a:t>Anderhalf uur pret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198" y="3534524"/>
            <a:ext cx="2418190" cy="3224254"/>
          </a:xfrm>
        </p:spPr>
      </p:pic>
      <p:pic>
        <p:nvPicPr>
          <p:cNvPr id="8" name="Tijdelijke aanduiding voor inhou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332656"/>
            <a:ext cx="4224469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2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524" y="908720"/>
            <a:ext cx="5760640" cy="47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2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nl-BE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wat </a:t>
            </a:r>
            <a:r>
              <a:rPr lang="nl-BE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met kleine broer of zus?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 smtClean="0"/>
              <a:t>Krokuskriebels – uitdaging: allerkleinsten</a:t>
            </a:r>
          </a:p>
          <a:p>
            <a:pPr lvl="1"/>
            <a:r>
              <a:rPr lang="nl-BE" dirty="0" smtClean="0"/>
              <a:t>Veel gezinnen met kinderen van verschillende leeftijden</a:t>
            </a:r>
          </a:p>
          <a:p>
            <a:pPr lvl="1"/>
            <a:r>
              <a:rPr lang="nl-BE" dirty="0" smtClean="0"/>
              <a:t>Aanbod voor hele kleintjes zeer beperkt, terwijl er veel vraag naar is</a:t>
            </a:r>
          </a:p>
          <a:p>
            <a:pPr lvl="1"/>
            <a:r>
              <a:rPr lang="nl-BE" dirty="0" smtClean="0"/>
              <a:t>In vorige projecten bescheiden pogingen om opdrachtjes voor peuters of kleuters in te lassen</a:t>
            </a:r>
          </a:p>
          <a:p>
            <a:pPr lvl="1"/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367198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Eureka! Buggytour …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Oude liefde </a:t>
            </a:r>
            <a:r>
              <a:rPr lang="nl-BE" dirty="0" err="1" smtClean="0"/>
              <a:t>zkt</a:t>
            </a:r>
            <a:r>
              <a:rPr lang="nl-BE" dirty="0" smtClean="0"/>
              <a:t> </a:t>
            </a:r>
            <a:r>
              <a:rPr lang="nl-BE" dirty="0" err="1" smtClean="0"/>
              <a:t>PIEPjonge</a:t>
            </a:r>
            <a:r>
              <a:rPr lang="nl-BE" dirty="0" smtClean="0"/>
              <a:t> redder</a:t>
            </a:r>
          </a:p>
          <a:p>
            <a:r>
              <a:rPr lang="nl-BE" dirty="0" smtClean="0"/>
              <a:t>Peuters en kleuters (1,5 tot 6 jaar)</a:t>
            </a:r>
          </a:p>
          <a:p>
            <a:r>
              <a:rPr lang="nl-BE" dirty="0" smtClean="0"/>
              <a:t>Voor elke kinderopdracht van jonge redder een afgeleide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6650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Klimmen en klauteren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48880"/>
            <a:ext cx="4423072" cy="3317304"/>
          </a:xfrm>
        </p:spPr>
      </p:pic>
      <p:pic>
        <p:nvPicPr>
          <p:cNvPr id="10" name="Tijdelijke aanduiding voor inhoud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9" y="2348880"/>
            <a:ext cx="4422279" cy="3316709"/>
          </a:xfrm>
        </p:spPr>
      </p:pic>
    </p:spTree>
    <p:extLst>
      <p:ext uri="{BB962C8B-B14F-4D97-AF65-F5344CB8AC3E}">
        <p14:creationId xmlns:p14="http://schemas.microsoft.com/office/powerpoint/2010/main" val="221255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Funerair erfgoed poetsen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74" y="2430149"/>
            <a:ext cx="2489122" cy="3696013"/>
          </a:xfr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58963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Boten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32" y="2174875"/>
            <a:ext cx="2636724" cy="3951288"/>
          </a:xfr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79" y="2174875"/>
            <a:ext cx="2963466" cy="3951288"/>
          </a:xfrm>
        </p:spPr>
      </p:pic>
    </p:spTree>
    <p:extLst>
      <p:ext uri="{BB962C8B-B14F-4D97-AF65-F5344CB8AC3E}">
        <p14:creationId xmlns:p14="http://schemas.microsoft.com/office/powerpoint/2010/main" val="178431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-108520" y="-99392"/>
            <a:ext cx="9433048" cy="7056784"/>
          </a:xfrm>
          <a:prstGeom prst="rect">
            <a:avLst/>
          </a:prstGeom>
          <a:solidFill>
            <a:srgbClr val="D26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  <p:cxnSp>
        <p:nvCxnSpPr>
          <p:cNvPr id="9" name="Rechte verbindingslijn 8"/>
          <p:cNvCxnSpPr/>
          <p:nvPr/>
        </p:nvCxnSpPr>
        <p:spPr>
          <a:xfrm>
            <a:off x="467544" y="6309320"/>
            <a:ext cx="820891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259632" y="1412776"/>
            <a:ext cx="8229600" cy="1080120"/>
          </a:xfrm>
        </p:spPr>
        <p:txBody>
          <a:bodyPr>
            <a:noAutofit/>
          </a:bodyPr>
          <a:lstStyle/>
          <a:p>
            <a:r>
              <a:rPr lang="nl-BE" sz="6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Kiezen voor kinderen</a:t>
            </a:r>
            <a:endParaRPr lang="nl-BE" sz="6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804" y="6453336"/>
            <a:ext cx="1272828" cy="24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molens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61" y="2174875"/>
            <a:ext cx="2963466" cy="3951288"/>
          </a:xfr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255461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Bunkers: welke diertjes leven er?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61" y="2174875"/>
            <a:ext cx="2963466" cy="3951288"/>
          </a:xfr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79" y="2174875"/>
            <a:ext cx="2963466" cy="3951288"/>
          </a:xfrm>
        </p:spPr>
      </p:pic>
    </p:spTree>
    <p:extLst>
      <p:ext uri="{BB962C8B-B14F-4D97-AF65-F5344CB8AC3E}">
        <p14:creationId xmlns:p14="http://schemas.microsoft.com/office/powerpoint/2010/main" val="337725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Kerktextiel opvouwen en ophangen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348881"/>
            <a:ext cx="4423072" cy="3317304"/>
          </a:xfrm>
        </p:spPr>
      </p:pic>
    </p:spTree>
    <p:extLst>
      <p:ext uri="{BB962C8B-B14F-4D97-AF65-F5344CB8AC3E}">
        <p14:creationId xmlns:p14="http://schemas.microsoft.com/office/powerpoint/2010/main" val="412242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Herbestemming zoeken voor kerken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36912"/>
            <a:ext cx="4040188" cy="3030141"/>
          </a:xfr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36912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151955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Archeoloog in de dop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320701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Landschapselementen zoeken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08920"/>
            <a:ext cx="3669804" cy="2752353"/>
          </a:xfr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56992"/>
            <a:ext cx="4331219" cy="134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0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Hoe opdrachten communiceren?</a:t>
            </a:r>
            <a:endParaRPr lang="nl-BE" dirty="0"/>
          </a:p>
        </p:txBody>
      </p:sp>
      <p:pic>
        <p:nvPicPr>
          <p:cNvPr id="10" name="Tijdelijke aanduiding voor inhoud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836712"/>
            <a:ext cx="2088232" cy="3129339"/>
          </a:xfrm>
        </p:spPr>
      </p:pic>
      <p:sp>
        <p:nvSpPr>
          <p:cNvPr id="9" name="Tijdelijke aanduiding voor tekst 8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nl-BE" sz="2000" dirty="0" smtClean="0"/>
              <a:t>Schragen met borden: ooghoogte van de kindjes</a:t>
            </a:r>
          </a:p>
          <a:p>
            <a:pPr marL="285750" indent="-285750">
              <a:buFontTx/>
              <a:buChar char="-"/>
            </a:pPr>
            <a:r>
              <a:rPr lang="nl-BE" sz="2000" dirty="0" smtClean="0"/>
              <a:t>Foto’s van kindje dat de opdracht uitvoert: spreekt voor zich!</a:t>
            </a:r>
          </a:p>
          <a:p>
            <a:pPr marL="285750" indent="-285750">
              <a:buFontTx/>
              <a:buChar char="-"/>
            </a:pPr>
            <a:r>
              <a:rPr lang="nl-BE" sz="2000" dirty="0" smtClean="0"/>
              <a:t>Korte tekst die de opdracht situeert: zo weet mama of papa meteen ook waarover dit expo-thema gaat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836712"/>
            <a:ext cx="2376264" cy="2376264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08" y="3284984"/>
            <a:ext cx="243027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9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Jonge redders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 smtClean="0"/>
              <a:t>Spelformule</a:t>
            </a:r>
          </a:p>
          <a:p>
            <a:r>
              <a:rPr lang="nl-BE" dirty="0" smtClean="0"/>
              <a:t>Spannend</a:t>
            </a:r>
          </a:p>
          <a:p>
            <a:r>
              <a:rPr lang="nl-BE" dirty="0" smtClean="0"/>
              <a:t>Opdrachten</a:t>
            </a:r>
          </a:p>
          <a:p>
            <a:r>
              <a:rPr lang="nl-BE" dirty="0" smtClean="0"/>
              <a:t>Oplossing moet kloppen</a:t>
            </a:r>
          </a:p>
          <a:p>
            <a:r>
              <a:rPr lang="nl-BE" dirty="0" smtClean="0"/>
              <a:t>Want leidt naar de schatkist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BE" dirty="0" smtClean="0"/>
              <a:t>Piepjonge redders</a:t>
            </a:r>
            <a:endParaRPr lang="nl-BE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nl-BE" dirty="0" smtClean="0"/>
              <a:t>Activiteit op zich</a:t>
            </a:r>
          </a:p>
          <a:p>
            <a:r>
              <a:rPr lang="nl-BE" dirty="0" smtClean="0"/>
              <a:t>Vaardigheden leren of oefenen</a:t>
            </a:r>
          </a:p>
          <a:p>
            <a:r>
              <a:rPr lang="nl-BE" dirty="0" smtClean="0"/>
              <a:t>Verkennen en ontdekken</a:t>
            </a:r>
          </a:p>
          <a:p>
            <a:r>
              <a:rPr lang="nl-BE" dirty="0" smtClean="0"/>
              <a:t>Ouders en grootouders genieten van hun kind of kleinkind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2103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Erfgoedcentrum </a:t>
            </a:r>
            <a:r>
              <a:rPr lang="nl-BE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babyproof</a:t>
            </a:r>
            <a:endParaRPr lang="nl-BE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068960"/>
            <a:ext cx="1953642" cy="2604856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nl-BE" sz="2400" dirty="0" smtClean="0"/>
              <a:t>Verzorgkussen, luieremmer</a:t>
            </a:r>
          </a:p>
          <a:p>
            <a:pPr marL="285750" indent="-285750">
              <a:buFontTx/>
              <a:buChar char="-"/>
            </a:pPr>
            <a:r>
              <a:rPr lang="nl-BE" sz="2400" dirty="0" smtClean="0"/>
              <a:t>Potje</a:t>
            </a:r>
          </a:p>
          <a:p>
            <a:pPr marL="285750" indent="-285750">
              <a:buFontTx/>
              <a:buChar char="-"/>
            </a:pPr>
            <a:r>
              <a:rPr lang="nl-BE" sz="2400" dirty="0" smtClean="0"/>
              <a:t>Foyer om te verpozen </a:t>
            </a:r>
          </a:p>
          <a:p>
            <a:pPr marL="285750" indent="-285750">
              <a:buFontTx/>
              <a:buChar char="-"/>
            </a:pPr>
            <a:r>
              <a:rPr lang="nl-BE" sz="2400" dirty="0" smtClean="0"/>
              <a:t>Veilige kinderstoelen</a:t>
            </a:r>
          </a:p>
          <a:p>
            <a:pPr marL="285750" indent="-285750">
              <a:buFontTx/>
              <a:buChar char="-"/>
            </a:pPr>
            <a:r>
              <a:rPr lang="nl-BE" sz="2400" dirty="0" smtClean="0"/>
              <a:t>Microgolf</a:t>
            </a:r>
          </a:p>
          <a:p>
            <a:pPr marL="285750" indent="-285750">
              <a:buFontTx/>
              <a:buChar char="-"/>
            </a:pPr>
            <a:r>
              <a:rPr lang="nl-BE" sz="2400" dirty="0" smtClean="0"/>
              <a:t>Speelhoekje</a:t>
            </a:r>
          </a:p>
          <a:p>
            <a:pPr marL="285750" indent="-285750">
              <a:buFontTx/>
              <a:buChar char="-"/>
            </a:pPr>
            <a:r>
              <a:rPr lang="nl-BE" sz="2400" dirty="0" smtClean="0"/>
              <a:t>Appel en sapje</a:t>
            </a:r>
          </a:p>
          <a:p>
            <a:pPr marL="285750" indent="-285750">
              <a:buFontTx/>
              <a:buChar char="-"/>
            </a:pPr>
            <a:r>
              <a:rPr lang="nl-BE" sz="2400" dirty="0" smtClean="0"/>
              <a:t>… leuk sfeertje!</a:t>
            </a:r>
          </a:p>
          <a:p>
            <a:pPr marL="285750" indent="-285750">
              <a:buFontTx/>
              <a:buChar char="-"/>
            </a:pP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04664"/>
            <a:ext cx="313234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6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solidFill>
                  <a:schemeClr val="accent6">
                    <a:lumMod val="75000"/>
                  </a:schemeClr>
                </a:solidFill>
              </a:rPr>
              <a:t>Grandioos succes!</a:t>
            </a:r>
            <a:endParaRPr lang="nl-BE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499" y="273050"/>
            <a:ext cx="3950851" cy="5853113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nl-BE" dirty="0" smtClean="0"/>
              <a:t>Feed back gevraagd op bord (snel, weinig moeite)</a:t>
            </a:r>
          </a:p>
          <a:p>
            <a:pPr marL="285750" indent="-285750">
              <a:buFontTx/>
              <a:buChar char="-"/>
            </a:pPr>
            <a:r>
              <a:rPr lang="nl-BE" dirty="0" smtClean="0"/>
              <a:t>Terugkomers op Erfgoeddag en OMD</a:t>
            </a:r>
          </a:p>
          <a:p>
            <a:pPr marL="285750" indent="-285750">
              <a:buFontTx/>
              <a:buChar char="-"/>
            </a:pPr>
            <a:r>
              <a:rPr lang="nl-BE" dirty="0" smtClean="0"/>
              <a:t>Slechts enkele dagen mogelijk omwille van </a:t>
            </a:r>
          </a:p>
          <a:p>
            <a:pPr marL="742950" lvl="1" indent="-285750">
              <a:buFontTx/>
              <a:buChar char="-"/>
            </a:pPr>
            <a:r>
              <a:rPr lang="nl-BE" dirty="0" smtClean="0"/>
              <a:t>Grote personeelsinzet</a:t>
            </a:r>
          </a:p>
          <a:p>
            <a:pPr marL="742950" lvl="1" indent="-285750">
              <a:buFontTx/>
              <a:buChar char="-"/>
            </a:pPr>
            <a:r>
              <a:rPr lang="nl-BE" dirty="0" smtClean="0"/>
              <a:t>Ingrijpend en overheersend in de expo</a:t>
            </a:r>
          </a:p>
          <a:p>
            <a:endParaRPr lang="nl-BE" dirty="0"/>
          </a:p>
          <a:p>
            <a:r>
              <a:rPr lang="nl-BE" sz="1800" dirty="0" smtClean="0"/>
              <a:t>Thema </a:t>
            </a:r>
            <a:r>
              <a:rPr lang="nl-BE" sz="1800" dirty="0"/>
              <a:t>E</a:t>
            </a:r>
            <a:r>
              <a:rPr lang="nl-BE" sz="1800" dirty="0" smtClean="0"/>
              <a:t>rfgoeddag kiezen? Wij kiezen voor kinderen!</a:t>
            </a:r>
          </a:p>
          <a:p>
            <a:pPr lvl="1"/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54758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nl-BE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Oude liefde. Zorgen voor erfgoed</a:t>
            </a:r>
            <a:endParaRPr lang="nl-BE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427984" y="1603558"/>
            <a:ext cx="4258816" cy="4561746"/>
          </a:xfrm>
        </p:spPr>
        <p:txBody>
          <a:bodyPr/>
          <a:lstStyle/>
          <a:p>
            <a:r>
              <a:rPr lang="nl-BE" dirty="0" smtClean="0">
                <a:solidFill>
                  <a:srgbClr val="808080"/>
                </a:solidFill>
              </a:rPr>
              <a:t>Over erfgoedzorg</a:t>
            </a:r>
          </a:p>
          <a:p>
            <a:pPr lvl="1"/>
            <a:r>
              <a:rPr lang="nl-BE" dirty="0" smtClean="0">
                <a:solidFill>
                  <a:srgbClr val="808080"/>
                </a:solidFill>
              </a:rPr>
              <a:t>Vele handen</a:t>
            </a:r>
          </a:p>
          <a:p>
            <a:pPr lvl="1"/>
            <a:r>
              <a:rPr lang="nl-BE" dirty="0" smtClean="0">
                <a:solidFill>
                  <a:srgbClr val="808080"/>
                </a:solidFill>
              </a:rPr>
              <a:t>Met hart en ziel</a:t>
            </a:r>
          </a:p>
          <a:p>
            <a:pPr lvl="1"/>
            <a:r>
              <a:rPr lang="nl-BE" dirty="0" smtClean="0">
                <a:solidFill>
                  <a:srgbClr val="808080"/>
                </a:solidFill>
              </a:rPr>
              <a:t>Samen! Profs, overheden, maar vooral heel veel mensen met een hart voor erfgoed, een </a:t>
            </a:r>
            <a:r>
              <a:rPr lang="nl-BE" i="1" dirty="0" smtClean="0">
                <a:solidFill>
                  <a:srgbClr val="808080"/>
                </a:solidFill>
              </a:rPr>
              <a:t>Oude liefde</a:t>
            </a:r>
            <a:r>
              <a:rPr lang="nl-BE" dirty="0" smtClean="0">
                <a:solidFill>
                  <a:srgbClr val="808080"/>
                </a:solidFill>
              </a:rPr>
              <a:t> </a:t>
            </a:r>
            <a:endParaRPr lang="nl-BE" dirty="0">
              <a:solidFill>
                <a:srgbClr val="80808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0808"/>
            <a:ext cx="3236608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Dreamteam</a:t>
            </a:r>
            <a:endParaRPr lang="nl-BE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Heel veel werk, heel veel enthousiasme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BE" dirty="0" smtClean="0"/>
              <a:t>	bedenken, uitwerken, erfgoedapp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BE" dirty="0" smtClean="0"/>
              <a:t>Materiaal zoeken, vervoeren, opstellen, wat kopen, wat ontlenen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BE" dirty="0" smtClean="0"/>
              <a:t>Water verversen, graan opvegen, kleertjes goed leggen, …</a:t>
            </a:r>
          </a:p>
          <a:p>
            <a:pPr>
              <a:buFont typeface="Wingdings" panose="05000000000000000000" pitchFamily="2" charset="2"/>
              <a:buChar char="Ø"/>
            </a:pPr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78541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Dreamteam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nl-BE" dirty="0" smtClean="0"/>
              <a:t>Klimmuur: altijd bemand!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BE" dirty="0" smtClean="0"/>
              <a:t>Communicatie: waar zitten die jonge ouders?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BE" dirty="0" smtClean="0"/>
              <a:t>Vormgeven, fotograferen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BE" dirty="0" smtClean="0"/>
              <a:t>Onthaal en begeleiden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BE" dirty="0" smtClean="0"/>
              <a:t>Steun van hogerop!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4202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Vraag het maar aan:</a:t>
            </a:r>
            <a:endParaRPr lang="nl-BE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Leen Vandaele, </a:t>
            </a:r>
            <a:r>
              <a:rPr lang="nl-BE" dirty="0" smtClean="0">
                <a:hlinkClick r:id="rId2"/>
              </a:rPr>
              <a:t>leen.vandaele@oost-vlaanderen.be</a:t>
            </a:r>
            <a:r>
              <a:rPr lang="nl-BE" dirty="0" smtClean="0"/>
              <a:t>, 09 267 72 81</a:t>
            </a:r>
          </a:p>
          <a:p>
            <a:r>
              <a:rPr lang="nl-BE" dirty="0" smtClean="0"/>
              <a:t>Simon Mortier, </a:t>
            </a:r>
            <a:r>
              <a:rPr lang="nl-BE" dirty="0" smtClean="0">
                <a:hlinkClick r:id="rId3"/>
              </a:rPr>
              <a:t>simon.mortier@oost-vlaanderen.be</a:t>
            </a:r>
            <a:r>
              <a:rPr lang="nl-BE" dirty="0" smtClean="0"/>
              <a:t>, 055 30 03 44</a:t>
            </a:r>
          </a:p>
          <a:p>
            <a:r>
              <a:rPr lang="nl-BE" dirty="0" smtClean="0"/>
              <a:t>Els Otte, </a:t>
            </a:r>
            <a:r>
              <a:rPr lang="nl-BE" dirty="0" smtClean="0">
                <a:hlinkClick r:id="rId4"/>
              </a:rPr>
              <a:t>els.otte@oost-vlaanderen.be</a:t>
            </a:r>
            <a:r>
              <a:rPr lang="nl-BE" dirty="0" smtClean="0"/>
              <a:t>, 09 267 72 86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3345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/>
            </a:r>
            <a:br>
              <a:rPr lang="nl-BE" dirty="0" smtClean="0"/>
            </a:br>
            <a:endParaRPr lang="nl-BE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16632"/>
            <a:ext cx="2025468" cy="3362847"/>
          </a:xfrm>
        </p:spPr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nl-BE" sz="2400" dirty="0" smtClean="0"/>
              <a:t>Onroerend erfgoed: de Provincie na interne staatshervorming</a:t>
            </a:r>
          </a:p>
          <a:p>
            <a:endParaRPr lang="nl-BE" sz="1800" dirty="0"/>
          </a:p>
          <a:p>
            <a:r>
              <a:rPr lang="nl-BE" sz="2400" dirty="0" smtClean="0"/>
              <a:t>Hier leggen wij ons op toe, vroeger, nu en in de toekomst</a:t>
            </a:r>
            <a:endParaRPr lang="nl-BE" sz="24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116633"/>
            <a:ext cx="1849803" cy="340615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573016"/>
            <a:ext cx="4176464" cy="266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8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400" dirty="0" smtClean="0"/>
              <a:t>Oude liefde. Zorgen voor erfgoed</a:t>
            </a:r>
            <a:endParaRPr lang="nl-BE" sz="2400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32656"/>
            <a:ext cx="1855654" cy="2780807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754760" cy="4691063"/>
          </a:xfrm>
        </p:spPr>
        <p:txBody>
          <a:bodyPr>
            <a:normAutofit/>
          </a:bodyPr>
          <a:lstStyle/>
          <a:p>
            <a:r>
              <a:rPr lang="nl-BE" sz="2400" dirty="0" smtClean="0"/>
              <a:t>- Expo van de directie erfgoed</a:t>
            </a:r>
          </a:p>
          <a:p>
            <a:pPr marL="342900" indent="-342900">
              <a:buFontTx/>
              <a:buChar char="-"/>
            </a:pPr>
            <a:r>
              <a:rPr lang="nl-BE" sz="2400" dirty="0" smtClean="0"/>
              <a:t>Expo met input van heel veel collega’s: monumentenwachters, conservators, erfgoedconsulenten, depotverantwoordelijken, archeologen, molendeskundigen, ...</a:t>
            </a:r>
          </a:p>
          <a:p>
            <a:pPr marL="342900" indent="-342900">
              <a:buFontTx/>
              <a:buChar char="-"/>
            </a:pPr>
            <a:r>
              <a:rPr lang="nl-BE" sz="2400" dirty="0" smtClean="0"/>
              <a:t>Interactieve beleving!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356992"/>
            <a:ext cx="4248472" cy="283503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332" y="332656"/>
            <a:ext cx="1880107" cy="281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0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24" y="983664"/>
            <a:ext cx="4106416" cy="276551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316" y="980728"/>
            <a:ext cx="4325700" cy="276844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861048"/>
            <a:ext cx="4544448" cy="23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8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080120"/>
          </a:xfrm>
        </p:spPr>
        <p:txBody>
          <a:bodyPr>
            <a:normAutofit/>
          </a:bodyPr>
          <a:lstStyle/>
          <a:p>
            <a:r>
              <a:rPr lang="nl-BE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Kinderen toegelaten</a:t>
            </a:r>
            <a:endParaRPr lang="nl-BE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7624" y="1603558"/>
            <a:ext cx="7499176" cy="4835878"/>
          </a:xfrm>
        </p:spPr>
        <p:txBody>
          <a:bodyPr/>
          <a:lstStyle/>
          <a:p>
            <a:r>
              <a:rPr lang="nl-BE" dirty="0" smtClean="0">
                <a:solidFill>
                  <a:srgbClr val="808080"/>
                </a:solidFill>
              </a:rPr>
              <a:t>Wedstrijd Monumentenwacht: klim eens op een dak! </a:t>
            </a:r>
            <a:endParaRPr lang="nl-BE" dirty="0">
              <a:solidFill>
                <a:srgbClr val="808080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114348"/>
            <a:ext cx="3951623" cy="409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0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9_monumentenwachter_20180530122250_0_hires_xv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420" y="433264"/>
            <a:ext cx="8166012" cy="544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5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Kinderen toegelaten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Uitgebreide Schat van Vlieg</a:t>
            </a:r>
          </a:p>
          <a:p>
            <a:r>
              <a:rPr lang="nl-BE" dirty="0" smtClean="0"/>
              <a:t>Door het succes: waarom niet permanent?</a:t>
            </a:r>
          </a:p>
          <a:p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292" y="3356992"/>
            <a:ext cx="2304920" cy="327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7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isstijl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Huisstijl</Template>
  <TotalTime>421</TotalTime>
  <Words>533</Words>
  <Application>Microsoft Office PowerPoint</Application>
  <PresentationFormat>Diavoorstelling (4:3)</PresentationFormat>
  <Paragraphs>105</Paragraphs>
  <Slides>32</Slides>
  <Notes>0</Notes>
  <HiddenSlides>0</HiddenSlides>
  <MMClips>1</MMClips>
  <ScaleCrop>false</ScaleCrop>
  <HeadingPairs>
    <vt:vector size="4" baseType="variant">
      <vt:variant>
        <vt:lpstr>Thema</vt:lpstr>
      </vt:variant>
      <vt:variant>
        <vt:i4>3</vt:i4>
      </vt:variant>
      <vt:variant>
        <vt:lpstr>Diatitels</vt:lpstr>
      </vt:variant>
      <vt:variant>
        <vt:i4>32</vt:i4>
      </vt:variant>
    </vt:vector>
  </HeadingPairs>
  <TitlesOfParts>
    <vt:vector size="35" baseType="lpstr">
      <vt:lpstr>Huisstijl</vt:lpstr>
      <vt:lpstr>1_Aangepast ontwerp</vt:lpstr>
      <vt:lpstr>Aangepast ontwerp</vt:lpstr>
      <vt:lpstr>PowerPoint-presentatie</vt:lpstr>
      <vt:lpstr>Kiezen voor kinderen</vt:lpstr>
      <vt:lpstr>Oude liefde. Zorgen voor erfgoed</vt:lpstr>
      <vt:lpstr> </vt:lpstr>
      <vt:lpstr>Oude liefde. Zorgen voor erfgoed</vt:lpstr>
      <vt:lpstr>PowerPoint-presentatie</vt:lpstr>
      <vt:lpstr>Kinderen toegelaten</vt:lpstr>
      <vt:lpstr>PowerPoint-presentatie</vt:lpstr>
      <vt:lpstr>Kinderen toegelaten</vt:lpstr>
      <vt:lpstr>Oude liefde ZKT jonge redder (M/V/X)</vt:lpstr>
      <vt:lpstr>Oude liefde ZKT jonge redder (M/V/X)</vt:lpstr>
      <vt:lpstr>PowerPoint-presentatie</vt:lpstr>
      <vt:lpstr>Oude liefde ZKT jonge redder (M/V/X)</vt:lpstr>
      <vt:lpstr>PowerPoint-presentatie</vt:lpstr>
      <vt:lpstr>En wat met kleine broer of zus?</vt:lpstr>
      <vt:lpstr>Eureka! Buggytour …</vt:lpstr>
      <vt:lpstr>Klimmen en klauteren</vt:lpstr>
      <vt:lpstr>Funerair erfgoed poetsen</vt:lpstr>
      <vt:lpstr>Boten</vt:lpstr>
      <vt:lpstr>molens</vt:lpstr>
      <vt:lpstr>Bunkers: welke diertjes leven er?</vt:lpstr>
      <vt:lpstr>Kerktextiel opvouwen en ophangen</vt:lpstr>
      <vt:lpstr>Herbestemming zoeken voor kerken</vt:lpstr>
      <vt:lpstr>Archeoloog in de dop</vt:lpstr>
      <vt:lpstr>Landschapselementen zoeken</vt:lpstr>
      <vt:lpstr>Hoe opdrachten communiceren?</vt:lpstr>
      <vt:lpstr>PowerPoint-presentatie</vt:lpstr>
      <vt:lpstr>Erfgoedcentrum babyproof</vt:lpstr>
      <vt:lpstr>Grandioos succes!</vt:lpstr>
      <vt:lpstr>Dreamteam</vt:lpstr>
      <vt:lpstr>Dreamteam</vt:lpstr>
      <vt:lpstr>Vraag het maar aan:</vt:lpstr>
    </vt:vector>
  </TitlesOfParts>
  <Company>Provincie Oost-Vlaanderen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Otte Els</dc:creator>
  <cp:lastModifiedBy>Otte Els</cp:lastModifiedBy>
  <cp:revision>22</cp:revision>
  <dcterms:created xsi:type="dcterms:W3CDTF">2018-09-10T14:46:51Z</dcterms:created>
  <dcterms:modified xsi:type="dcterms:W3CDTF">2018-09-12T14:18:59Z</dcterms:modified>
</cp:coreProperties>
</file>